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3" r:id="rId6"/>
    <p:sldId id="264" r:id="rId7"/>
    <p:sldId id="261" r:id="rId8"/>
    <p:sldId id="266" r:id="rId9"/>
    <p:sldId id="262" r:id="rId10"/>
    <p:sldId id="269" r:id="rId11"/>
    <p:sldId id="267" r:id="rId12"/>
    <p:sldId id="270" r:id="rId13"/>
    <p:sldId id="273" r:id="rId14"/>
    <p:sldId id="285" r:id="rId15"/>
    <p:sldId id="271" r:id="rId16"/>
    <p:sldId id="286" r:id="rId17"/>
    <p:sldId id="276" r:id="rId18"/>
    <p:sldId id="278" r:id="rId19"/>
    <p:sldId id="277" r:id="rId20"/>
    <p:sldId id="279" r:id="rId21"/>
    <p:sldId id="268" r:id="rId22"/>
    <p:sldId id="280" r:id="rId23"/>
    <p:sldId id="281" r:id="rId24"/>
    <p:sldId id="282" r:id="rId25"/>
    <p:sldId id="283" r:id="rId26"/>
    <p:sldId id="291" r:id="rId27"/>
    <p:sldId id="284" r:id="rId28"/>
    <p:sldId id="289" r:id="rId29"/>
    <p:sldId id="290" r:id="rId30"/>
    <p:sldId id="287" r:id="rId31"/>
    <p:sldId id="288" r:id="rId32"/>
    <p:sldId id="292"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6"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3383374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1263965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338317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2975FDCE-25F2-4C97-ABC4-7D9BEC96FB27}" type="datetimeFigureOut">
              <a:rPr lang="fr-BE" smtClean="0"/>
              <a:t>07-01-25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3613900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975FDCE-25F2-4C97-ABC4-7D9BEC96FB27}" type="datetimeFigureOut">
              <a:rPr lang="fr-BE" smtClean="0"/>
              <a:t>07-01-25</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87301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2975FDCE-25F2-4C97-ABC4-7D9BEC96FB27}" type="datetimeFigureOut">
              <a:rPr lang="fr-BE" smtClean="0"/>
              <a:t>07-01-25</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1516421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5FDCE-25F2-4C97-ABC4-7D9BEC96FB27}" type="datetimeFigureOut">
              <a:rPr lang="fr-BE" smtClean="0"/>
              <a:t>07-01-25</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48818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975FDCE-25F2-4C97-ABC4-7D9BEC96FB27}" type="datetimeFigureOut">
              <a:rPr lang="fr-BE" smtClean="0"/>
              <a:t>07-01-25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46581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975FDCE-25F2-4C97-ABC4-7D9BEC96FB27}" type="datetimeFigureOut">
              <a:rPr lang="fr-BE" smtClean="0"/>
              <a:t>07-01-25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159878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082524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02643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946906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4976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360799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2113921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975FDCE-25F2-4C97-ABC4-7D9BEC96FB27}" type="datetimeFigureOut">
              <a:rPr lang="fr-BE" smtClean="0"/>
              <a:t>07-01-25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ED53A9B1-5ACA-47C5-AC5A-70CCB9FF5316}" type="slidenum">
              <a:rPr lang="fr-BE" smtClean="0"/>
              <a:t>‹N°›</a:t>
            </a:fld>
            <a:endParaRPr lang="fr-BE"/>
          </a:p>
        </p:txBody>
      </p:sp>
    </p:spTree>
    <p:extLst>
      <p:ext uri="{BB962C8B-B14F-4D97-AF65-F5344CB8AC3E}">
        <p14:creationId xmlns:p14="http://schemas.microsoft.com/office/powerpoint/2010/main" val="74895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75FDCE-25F2-4C97-ABC4-7D9BEC96FB27}" type="datetimeFigureOut">
              <a:rPr lang="fr-BE" smtClean="0"/>
              <a:t>07-01-25</a:t>
            </a:fld>
            <a:endParaRPr lang="fr-B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53A9B1-5ACA-47C5-AC5A-70CCB9FF5316}" type="slidenum">
              <a:rPr lang="fr-BE" smtClean="0"/>
              <a:t>‹N°›</a:t>
            </a:fld>
            <a:endParaRPr lang="fr-BE"/>
          </a:p>
        </p:txBody>
      </p:sp>
    </p:spTree>
    <p:extLst>
      <p:ext uri="{BB962C8B-B14F-4D97-AF65-F5344CB8AC3E}">
        <p14:creationId xmlns:p14="http://schemas.microsoft.com/office/powerpoint/2010/main" val="373835205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35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730624" y="1429870"/>
            <a:ext cx="9305364" cy="2554941"/>
          </a:xfrm>
          <a:prstGeom prst="rect">
            <a:avLst/>
          </a:prstGeom>
          <a:noFill/>
        </p:spPr>
        <p:txBody>
          <a:bodyPr wrap="square" rtlCol="0">
            <a:spAutoFit/>
          </a:bodyPr>
          <a:lstStyle/>
          <a:p>
            <a:endParaRPr lang="fr-BE" dirty="0"/>
          </a:p>
        </p:txBody>
      </p:sp>
      <p:sp>
        <p:nvSpPr>
          <p:cNvPr id="7" name="Rectangle 6"/>
          <p:cNvSpPr/>
          <p:nvPr/>
        </p:nvSpPr>
        <p:spPr>
          <a:xfrm>
            <a:off x="-676834" y="271503"/>
            <a:ext cx="10466294" cy="6050887"/>
          </a:xfrm>
          <a:prstGeom prst="rect">
            <a:avLst/>
          </a:prstGeom>
        </p:spPr>
        <p:txBody>
          <a:bodyPr wrap="square">
            <a:spAutoFit/>
          </a:bodyPr>
          <a:lstStyle/>
          <a:p>
            <a:pPr algn="ctr">
              <a:lnSpc>
                <a:spcPct val="80000"/>
              </a:lnSpc>
              <a:spcAft>
                <a:spcPts val="0"/>
              </a:spcAft>
            </a:pPr>
            <a:r>
              <a:rPr lang="fr-BE" sz="16600" dirty="0" smtClean="0">
                <a:effectLst/>
                <a:latin typeface="Rage Italic" panose="03070502040507070304" pitchFamily="66" charset="0"/>
                <a:ea typeface="Times New Roman" panose="02020603050405020304" pitchFamily="18" charset="0"/>
                <a:cs typeface="Times New Roman" panose="02020603050405020304" pitchFamily="18" charset="0"/>
              </a:rPr>
              <a:t>Mendiants </a:t>
            </a:r>
          </a:p>
          <a:p>
            <a:pPr algn="ctr">
              <a:lnSpc>
                <a:spcPct val="80000"/>
              </a:lnSpc>
              <a:spcAft>
                <a:spcPts val="0"/>
              </a:spcAft>
            </a:pPr>
            <a:r>
              <a:rPr lang="fr-BE" sz="16600" dirty="0" smtClean="0">
                <a:effectLst/>
                <a:latin typeface="Rage Italic" panose="03070502040507070304" pitchFamily="66" charset="0"/>
                <a:ea typeface="Times New Roman" panose="02020603050405020304" pitchFamily="18" charset="0"/>
                <a:cs typeface="Times New Roman" panose="02020603050405020304" pitchFamily="18" charset="0"/>
              </a:rPr>
              <a:t>d’espérance </a:t>
            </a:r>
          </a:p>
          <a:p>
            <a:pPr algn="ctr">
              <a:lnSpc>
                <a:spcPct val="80000"/>
              </a:lnSpc>
              <a:spcAft>
                <a:spcPts val="0"/>
              </a:spcAft>
            </a:pPr>
            <a:endParaRPr lang="fr-BE" sz="3200" dirty="0" smtClean="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80000"/>
              </a:lnSpc>
              <a:spcAft>
                <a:spcPts val="0"/>
              </a:spcAft>
            </a:pPr>
            <a:endParaRPr lang="fr-BE" sz="3200" dirty="0" smtClean="0">
              <a:effectLst/>
              <a:latin typeface="Arial" panose="020B0604020202020204" pitchFamily="34" charset="0"/>
              <a:ea typeface="Calibri" panose="020F0502020204030204" pitchFamily="34" charset="0"/>
              <a:cs typeface="Times New Roman" panose="02020603050405020304" pitchFamily="18" charset="0"/>
            </a:endParaRPr>
          </a:p>
          <a:p>
            <a:pPr algn="r">
              <a:lnSpc>
                <a:spcPct val="80000"/>
              </a:lnSpc>
              <a:spcAft>
                <a:spcPts val="0"/>
              </a:spcAft>
            </a:pPr>
            <a:r>
              <a:rPr lang="fr-BE" sz="4400" dirty="0" smtClean="0">
                <a:effectLst/>
                <a:latin typeface="Rage Italic" panose="03070502040507070304" pitchFamily="66" charset="0"/>
                <a:ea typeface="Times New Roman" panose="02020603050405020304" pitchFamily="18" charset="0"/>
                <a:cs typeface="Times New Roman" panose="02020603050405020304" pitchFamily="18" charset="0"/>
              </a:rPr>
              <a:t>Veillée de prière</a:t>
            </a:r>
            <a:endParaRPr lang="fr-BE" sz="2000" dirty="0" smtClean="0">
              <a:effectLst/>
              <a:latin typeface="Arial" panose="020B0604020202020204" pitchFamily="34" charset="0"/>
              <a:ea typeface="Calibri" panose="020F0502020204030204" pitchFamily="34" charset="0"/>
              <a:cs typeface="Times New Roman" panose="02020603050405020304" pitchFamily="18" charset="0"/>
            </a:endParaRPr>
          </a:p>
          <a:p>
            <a:pPr algn="r">
              <a:lnSpc>
                <a:spcPct val="80000"/>
              </a:lnSpc>
              <a:spcAft>
                <a:spcPts val="0"/>
              </a:spcAft>
            </a:pPr>
            <a:r>
              <a:rPr lang="fr-BE" sz="4400" dirty="0" smtClean="0">
                <a:effectLst/>
                <a:latin typeface="Rage Italic" panose="03070502040507070304" pitchFamily="66" charset="0"/>
                <a:ea typeface="Times New Roman" panose="02020603050405020304" pitchFamily="18" charset="0"/>
                <a:cs typeface="Times New Roman" panose="02020603050405020304" pitchFamily="18" charset="0"/>
              </a:rPr>
              <a:t>pour l’Année Sainte</a:t>
            </a:r>
            <a:endParaRPr lang="fr-BE" sz="20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6898842"/>
      </p:ext>
    </p:extLst>
  </p:cSld>
  <p:clrMapOvr>
    <a:masterClrMapping/>
  </p:clrMapOvr>
  <mc:AlternateContent xmlns:mc="http://schemas.openxmlformats.org/markup-compatibility/2006" xmlns:p14="http://schemas.microsoft.com/office/powerpoint/2010/main">
    <mc:Choice Requires="p14">
      <p:transition spd="slow" p14:dur="30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73207" y="529345"/>
            <a:ext cx="8606972" cy="4708981"/>
          </a:xfrm>
          <a:prstGeom prst="rect">
            <a:avLst/>
          </a:prstGeom>
          <a:noFill/>
        </p:spPr>
        <p:txBody>
          <a:bodyPr wrap="square" rtlCol="0">
            <a:spAutoFit/>
          </a:bodyPr>
          <a:lstStyle/>
          <a:p>
            <a:r>
              <a:rPr lang="fr-BE" sz="6000" dirty="0"/>
              <a:t>« Ayez la joie de l’espérance, tenez bon dans l’épreuve, soyez assidus à la prière »</a:t>
            </a:r>
          </a:p>
        </p:txBody>
      </p:sp>
    </p:spTree>
    <p:extLst>
      <p:ext uri="{BB962C8B-B14F-4D97-AF65-F5344CB8AC3E}">
        <p14:creationId xmlns:p14="http://schemas.microsoft.com/office/powerpoint/2010/main" val="376219920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05760" y="306932"/>
            <a:ext cx="10014857" cy="4154984"/>
          </a:xfrm>
          <a:prstGeom prst="rect">
            <a:avLst/>
          </a:prstGeom>
          <a:noFill/>
        </p:spPr>
        <p:txBody>
          <a:bodyPr wrap="square" rtlCol="0">
            <a:spAutoFit/>
          </a:bodyPr>
          <a:lstStyle/>
          <a:p>
            <a:r>
              <a:rPr lang="fr-BE" sz="4400" b="1" dirty="0"/>
              <a:t>Mendiants d'espérance,</a:t>
            </a:r>
            <a:br>
              <a:rPr lang="fr-BE" sz="4400" b="1" dirty="0"/>
            </a:br>
            <a:r>
              <a:rPr lang="fr-BE" sz="4400" b="1" dirty="0"/>
              <a:t>Nous voici devant Toi :</a:t>
            </a:r>
            <a:br>
              <a:rPr lang="fr-BE" sz="4400" b="1" dirty="0"/>
            </a:br>
            <a:r>
              <a:rPr lang="fr-BE" sz="4400" b="1" dirty="0"/>
              <a:t>Peuple façonné à ton image !</a:t>
            </a:r>
            <a:br>
              <a:rPr lang="fr-BE" sz="4400" b="1" dirty="0"/>
            </a:br>
            <a:r>
              <a:rPr lang="fr-BE" sz="4400" b="1" dirty="0"/>
              <a:t>Mendiants d'avenir,</a:t>
            </a:r>
            <a:br>
              <a:rPr lang="fr-BE" sz="4400" b="1" dirty="0"/>
            </a:br>
            <a:r>
              <a:rPr lang="fr-BE" sz="4400" b="1" dirty="0"/>
              <a:t>Nous voici devant Toi :</a:t>
            </a:r>
            <a:br>
              <a:rPr lang="fr-BE" sz="4400" b="1" dirty="0"/>
            </a:br>
            <a:r>
              <a:rPr lang="fr-BE" sz="4400" b="1" dirty="0"/>
              <a:t>Peuple rassemblé pour le partage </a:t>
            </a:r>
            <a:r>
              <a:rPr lang="fr-BE" sz="4400" b="1" dirty="0" smtClean="0"/>
              <a:t>!</a:t>
            </a:r>
            <a:endParaRPr lang="fr-BE" sz="2800" dirty="0"/>
          </a:p>
        </p:txBody>
      </p:sp>
    </p:spTree>
    <p:extLst>
      <p:ext uri="{BB962C8B-B14F-4D97-AF65-F5344CB8AC3E}">
        <p14:creationId xmlns:p14="http://schemas.microsoft.com/office/powerpoint/2010/main" val="250256624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47815" y="4963885"/>
            <a:ext cx="9782628" cy="1446550"/>
          </a:xfrm>
          <a:prstGeom prst="rect">
            <a:avLst/>
          </a:prstGeom>
          <a:noFill/>
        </p:spPr>
        <p:txBody>
          <a:bodyPr wrap="square" rtlCol="0">
            <a:spAutoFit/>
          </a:bodyPr>
          <a:lstStyle/>
          <a:p>
            <a:r>
              <a:rPr lang="fr-BE" sz="4400" dirty="0"/>
              <a:t>Redis-nous les</a:t>
            </a:r>
            <a:r>
              <a:rPr lang="fr-BE" sz="4000" dirty="0"/>
              <a:t> </a:t>
            </a:r>
            <a:r>
              <a:rPr lang="fr-BE" sz="4400" dirty="0"/>
              <a:t>mots qui </a:t>
            </a:r>
            <a:r>
              <a:rPr lang="fr-BE" sz="4400" dirty="0" smtClean="0"/>
              <a:t>pardonnent</a:t>
            </a:r>
            <a:r>
              <a:rPr lang="fr-BE" sz="4400" dirty="0"/>
              <a:t/>
            </a:r>
            <a:br>
              <a:rPr lang="fr-BE" sz="4400" dirty="0"/>
            </a:br>
            <a:r>
              <a:rPr lang="fr-BE" sz="4400" dirty="0"/>
              <a:t>Dieu fait chair pour notre vie !</a:t>
            </a:r>
          </a:p>
        </p:txBody>
      </p:sp>
      <p:sp>
        <p:nvSpPr>
          <p:cNvPr id="4" name="ZoneTexte 3"/>
          <p:cNvSpPr txBox="1"/>
          <p:nvPr/>
        </p:nvSpPr>
        <p:spPr>
          <a:xfrm>
            <a:off x="405760" y="306932"/>
            <a:ext cx="10014857" cy="4154984"/>
          </a:xfrm>
          <a:prstGeom prst="rect">
            <a:avLst/>
          </a:prstGeom>
          <a:noFill/>
        </p:spPr>
        <p:txBody>
          <a:bodyPr wrap="square" rtlCol="0">
            <a:spAutoFit/>
          </a:bodyPr>
          <a:lstStyle/>
          <a:p>
            <a:r>
              <a:rPr lang="fr-BE" sz="4400" b="1" dirty="0"/>
              <a:t>Mendiants d'espérance,</a:t>
            </a:r>
            <a:br>
              <a:rPr lang="fr-BE" sz="4400" b="1" dirty="0"/>
            </a:br>
            <a:r>
              <a:rPr lang="fr-BE" sz="4400" b="1" dirty="0"/>
              <a:t>Nous voici devant Toi :</a:t>
            </a:r>
            <a:br>
              <a:rPr lang="fr-BE" sz="4400" b="1" dirty="0"/>
            </a:br>
            <a:r>
              <a:rPr lang="fr-BE" sz="4400" b="1" dirty="0"/>
              <a:t>Peuple façonné à ton image !</a:t>
            </a:r>
            <a:br>
              <a:rPr lang="fr-BE" sz="4400" b="1" dirty="0"/>
            </a:br>
            <a:r>
              <a:rPr lang="fr-BE" sz="4400" b="1" dirty="0"/>
              <a:t>Mendiants d'avenir,</a:t>
            </a:r>
            <a:br>
              <a:rPr lang="fr-BE" sz="4400" b="1" dirty="0"/>
            </a:br>
            <a:r>
              <a:rPr lang="fr-BE" sz="4400" b="1" dirty="0"/>
              <a:t>Nous voici devant Toi :</a:t>
            </a:r>
            <a:br>
              <a:rPr lang="fr-BE" sz="4400" b="1" dirty="0"/>
            </a:br>
            <a:r>
              <a:rPr lang="fr-BE" sz="4400" b="1" dirty="0"/>
              <a:t>Peuple rassemblé pour le partage </a:t>
            </a:r>
            <a:r>
              <a:rPr lang="fr-BE" sz="4400" b="1" dirty="0" smtClean="0"/>
              <a:t>!</a:t>
            </a:r>
            <a:endParaRPr lang="fr-BE" sz="2800" dirty="0"/>
          </a:p>
        </p:txBody>
      </p:sp>
    </p:spTree>
    <p:extLst>
      <p:ext uri="{BB962C8B-B14F-4D97-AF65-F5344CB8AC3E}">
        <p14:creationId xmlns:p14="http://schemas.microsoft.com/office/powerpoint/2010/main" val="2287383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34364" y="4963885"/>
            <a:ext cx="9782628" cy="1446550"/>
          </a:xfrm>
          <a:prstGeom prst="rect">
            <a:avLst/>
          </a:prstGeom>
          <a:noFill/>
        </p:spPr>
        <p:txBody>
          <a:bodyPr wrap="square" rtlCol="0">
            <a:spAutoFit/>
          </a:bodyPr>
          <a:lstStyle/>
          <a:p>
            <a:r>
              <a:rPr lang="fr-BE" sz="4400" dirty="0" smtClean="0"/>
              <a:t>Brûle-nous du feu qui réveille,</a:t>
            </a:r>
            <a:r>
              <a:rPr lang="fr-BE" sz="4400" dirty="0"/>
              <a:t/>
            </a:r>
            <a:br>
              <a:rPr lang="fr-BE" sz="4400" dirty="0"/>
            </a:br>
            <a:r>
              <a:rPr lang="fr-BE" sz="4400" dirty="0"/>
              <a:t>Dieu fait chair pour notre vie !</a:t>
            </a:r>
          </a:p>
        </p:txBody>
      </p:sp>
      <p:sp>
        <p:nvSpPr>
          <p:cNvPr id="4" name="ZoneTexte 3"/>
          <p:cNvSpPr txBox="1"/>
          <p:nvPr/>
        </p:nvSpPr>
        <p:spPr>
          <a:xfrm>
            <a:off x="405760" y="306932"/>
            <a:ext cx="10014857" cy="4154984"/>
          </a:xfrm>
          <a:prstGeom prst="rect">
            <a:avLst/>
          </a:prstGeom>
          <a:noFill/>
        </p:spPr>
        <p:txBody>
          <a:bodyPr wrap="square" rtlCol="0">
            <a:spAutoFit/>
          </a:bodyPr>
          <a:lstStyle/>
          <a:p>
            <a:r>
              <a:rPr lang="fr-BE" sz="4400" b="1" dirty="0"/>
              <a:t>Mendiants d'espérance,</a:t>
            </a:r>
            <a:br>
              <a:rPr lang="fr-BE" sz="4400" b="1" dirty="0"/>
            </a:br>
            <a:r>
              <a:rPr lang="fr-BE" sz="4400" b="1" dirty="0"/>
              <a:t>Nous voici devant Toi :</a:t>
            </a:r>
            <a:br>
              <a:rPr lang="fr-BE" sz="4400" b="1" dirty="0"/>
            </a:br>
            <a:r>
              <a:rPr lang="fr-BE" sz="4400" b="1" dirty="0"/>
              <a:t>Peuple façonné à ton image !</a:t>
            </a:r>
            <a:br>
              <a:rPr lang="fr-BE" sz="4400" b="1" dirty="0"/>
            </a:br>
            <a:r>
              <a:rPr lang="fr-BE" sz="4400" b="1" dirty="0"/>
              <a:t>Mendiants d'avenir,</a:t>
            </a:r>
            <a:br>
              <a:rPr lang="fr-BE" sz="4400" b="1" dirty="0"/>
            </a:br>
            <a:r>
              <a:rPr lang="fr-BE" sz="4400" b="1" dirty="0"/>
              <a:t>Nous voici devant Toi :</a:t>
            </a:r>
            <a:br>
              <a:rPr lang="fr-BE" sz="4400" b="1" dirty="0"/>
            </a:br>
            <a:r>
              <a:rPr lang="fr-BE" sz="4400" b="1" dirty="0"/>
              <a:t>Peuple rassemblé pour le partage </a:t>
            </a:r>
            <a:r>
              <a:rPr lang="fr-BE" sz="4400" b="1" dirty="0" smtClean="0"/>
              <a:t>!</a:t>
            </a:r>
            <a:endParaRPr lang="fr-BE" sz="2800" dirty="0"/>
          </a:p>
        </p:txBody>
      </p:sp>
    </p:spTree>
    <p:extLst>
      <p:ext uri="{BB962C8B-B14F-4D97-AF65-F5344CB8AC3E}">
        <p14:creationId xmlns:p14="http://schemas.microsoft.com/office/powerpoint/2010/main" val="274635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35317" y="5225410"/>
            <a:ext cx="8490857" cy="1200329"/>
          </a:xfrm>
          <a:prstGeom prst="rect">
            <a:avLst/>
          </a:prstGeom>
          <a:noFill/>
        </p:spPr>
        <p:txBody>
          <a:bodyPr wrap="square" rtlCol="0">
            <a:spAutoFit/>
          </a:bodyPr>
          <a:lstStyle/>
          <a:p>
            <a:r>
              <a:rPr lang="fr-BE" sz="3600" dirty="0" smtClean="0"/>
              <a:t>… Survient </a:t>
            </a:r>
            <a:r>
              <a:rPr lang="fr-BE" sz="3600" dirty="0"/>
              <a:t>une violente tempête. Les vagues se jetaient sur la </a:t>
            </a:r>
            <a:r>
              <a:rPr lang="fr-BE" sz="3600" dirty="0" smtClean="0"/>
              <a:t>barque…</a:t>
            </a:r>
            <a:endParaRPr lang="fr-BE" sz="3600" dirty="0"/>
          </a:p>
        </p:txBody>
      </p:sp>
      <p:pic>
        <p:nvPicPr>
          <p:cNvPr id="4" name="Image 3"/>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935316" y="-84694"/>
            <a:ext cx="5801659" cy="58265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0895619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05650" y="2824950"/>
            <a:ext cx="9100457" cy="2862322"/>
          </a:xfrm>
          <a:prstGeom prst="rect">
            <a:avLst/>
          </a:prstGeom>
          <a:noFill/>
        </p:spPr>
        <p:txBody>
          <a:bodyPr wrap="square" rtlCol="0">
            <a:spAutoFit/>
          </a:bodyPr>
          <a:lstStyle/>
          <a:p>
            <a:r>
              <a:rPr lang="fr-BE" sz="3600" dirty="0" smtClean="0"/>
              <a:t>… </a:t>
            </a:r>
            <a:r>
              <a:rPr lang="fr-BE" sz="3600" dirty="0"/>
              <a:t>Quelles sont ces tempêtes qui m’effraient, qui perturbent mon existence </a:t>
            </a:r>
            <a:r>
              <a:rPr lang="fr-BE" sz="3600"/>
              <a:t>et </a:t>
            </a:r>
            <a:r>
              <a:rPr lang="fr-BE" sz="3600" smtClean="0"/>
              <a:t>questionnent </a:t>
            </a:r>
            <a:r>
              <a:rPr lang="fr-BE" sz="3600" dirty="0"/>
              <a:t>ma foi ? Qu’est-ce qui dans ma vie ou dans le monde me trouble et me bouleverse </a:t>
            </a:r>
            <a:r>
              <a:rPr lang="fr-BE" sz="3600" dirty="0" smtClean="0"/>
              <a:t>?…</a:t>
            </a:r>
            <a:endParaRPr lang="fr-BE" sz="3600" dirty="0"/>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2070007"/>
      </p:ext>
    </p:extLst>
  </p:cSld>
  <p:clrMapOvr>
    <a:masterClrMapping/>
  </p:clrMapOvr>
  <mc:AlternateContent xmlns:mc="http://schemas.openxmlformats.org/markup-compatibility/2006" xmlns:p14="http://schemas.microsoft.com/office/powerpoint/2010/main">
    <mc:Choice Requires="p14">
      <p:transition spd="slow" p14:dur="2250">
        <p:pull/>
      </p:transition>
    </mc:Choice>
    <mc:Fallback xmlns="">
      <p:transition spd="slow">
        <p:pull/>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31263" y="854209"/>
            <a:ext cx="10101943" cy="5078313"/>
          </a:xfrm>
          <a:prstGeom prst="rect">
            <a:avLst/>
          </a:prstGeom>
          <a:noFill/>
        </p:spPr>
        <p:txBody>
          <a:bodyPr wrap="square" rtlCol="0">
            <a:spAutoFit/>
          </a:bodyPr>
          <a:lstStyle/>
          <a:p>
            <a:pPr lvl="0" hangingPunct="0"/>
            <a:r>
              <a:rPr lang="fr-FR" sz="5400" dirty="0">
                <a:latin typeface="Segoe Script" panose="030B0504020000000003" pitchFamily="66" charset="0"/>
              </a:rPr>
              <a:t>Fiez-vous en lui, </a:t>
            </a:r>
            <a:endParaRPr lang="fr-FR" sz="5400" dirty="0" smtClean="0">
              <a:latin typeface="Segoe Script" panose="030B0504020000000003" pitchFamily="66" charset="0"/>
            </a:endParaRPr>
          </a:p>
          <a:p>
            <a:pPr lvl="0" hangingPunct="0"/>
            <a:r>
              <a:rPr lang="fr-FR" sz="5400" dirty="0">
                <a:latin typeface="Segoe Script" panose="030B0504020000000003" pitchFamily="66" charset="0"/>
              </a:rPr>
              <a:t>	</a:t>
            </a:r>
            <a:r>
              <a:rPr lang="fr-FR" sz="5400" dirty="0" smtClean="0">
                <a:latin typeface="Segoe Script" panose="030B0504020000000003" pitchFamily="66" charset="0"/>
              </a:rPr>
              <a:t>ne </a:t>
            </a:r>
            <a:r>
              <a:rPr lang="fr-FR" sz="5400" dirty="0">
                <a:latin typeface="Segoe Script" panose="030B0504020000000003" pitchFamily="66" charset="0"/>
              </a:rPr>
              <a:t>craignez pas.</a:t>
            </a:r>
            <a:endParaRPr lang="fr-BE" sz="5400" dirty="0">
              <a:latin typeface="Segoe Script" panose="030B0504020000000003" pitchFamily="66" charset="0"/>
            </a:endParaRPr>
          </a:p>
          <a:p>
            <a:pPr hangingPunct="0"/>
            <a:r>
              <a:rPr lang="fr-FR" sz="5400" dirty="0">
                <a:latin typeface="Segoe Script" panose="030B0504020000000003" pitchFamily="66" charset="0"/>
              </a:rPr>
              <a:t>La paix de Dieu </a:t>
            </a:r>
            <a:endParaRPr lang="fr-FR" sz="5400" dirty="0" smtClean="0">
              <a:latin typeface="Segoe Script" panose="030B0504020000000003" pitchFamily="66" charset="0"/>
            </a:endParaRPr>
          </a:p>
          <a:p>
            <a:pPr hangingPunct="0"/>
            <a:r>
              <a:rPr lang="fr-FR" sz="5400" dirty="0">
                <a:latin typeface="Segoe Script" panose="030B0504020000000003" pitchFamily="66" charset="0"/>
              </a:rPr>
              <a:t>	</a:t>
            </a:r>
            <a:r>
              <a:rPr lang="fr-FR" sz="5400" dirty="0" smtClean="0">
                <a:latin typeface="Segoe Script" panose="030B0504020000000003" pitchFamily="66" charset="0"/>
              </a:rPr>
              <a:t>gardera </a:t>
            </a:r>
            <a:r>
              <a:rPr lang="fr-FR" sz="5400" dirty="0">
                <a:latin typeface="Segoe Script" panose="030B0504020000000003" pitchFamily="66" charset="0"/>
              </a:rPr>
              <a:t>vos cœurs.</a:t>
            </a:r>
            <a:endParaRPr lang="fr-BE" sz="5400" dirty="0">
              <a:latin typeface="Segoe Script" panose="030B0504020000000003" pitchFamily="66" charset="0"/>
            </a:endParaRPr>
          </a:p>
          <a:p>
            <a:r>
              <a:rPr lang="fr-FR" sz="5400" dirty="0">
                <a:latin typeface="Segoe Script" panose="030B0504020000000003" pitchFamily="66" charset="0"/>
              </a:rPr>
              <a:t>Fiez-vous en lui. </a:t>
            </a:r>
            <a:endParaRPr lang="fr-FR" sz="5400" dirty="0" smtClean="0">
              <a:latin typeface="Segoe Script" panose="030B0504020000000003" pitchFamily="66" charset="0"/>
            </a:endParaRPr>
          </a:p>
          <a:p>
            <a:r>
              <a:rPr lang="fr-FR" sz="5400" dirty="0" smtClean="0">
                <a:latin typeface="Segoe Script" panose="030B0504020000000003" pitchFamily="66" charset="0"/>
              </a:rPr>
              <a:t>Alléluia</a:t>
            </a:r>
            <a:r>
              <a:rPr lang="fr-FR" sz="5400" dirty="0">
                <a:latin typeface="Segoe Script" panose="030B0504020000000003" pitchFamily="66" charset="0"/>
              </a:rPr>
              <a:t>, alléluia !</a:t>
            </a:r>
            <a:endParaRPr lang="fr-BE" sz="5400" dirty="0">
              <a:latin typeface="Segoe Script" panose="030B0504020000000003" pitchFamily="66" charset="0"/>
            </a:endParaRPr>
          </a:p>
        </p:txBody>
      </p:sp>
    </p:spTree>
    <p:extLst>
      <p:ext uri="{BB962C8B-B14F-4D97-AF65-F5344CB8AC3E}">
        <p14:creationId xmlns:p14="http://schemas.microsoft.com/office/powerpoint/2010/main" val="975483687"/>
      </p:ext>
    </p:extLst>
  </p:cSld>
  <p:clrMapOvr>
    <a:masterClrMapping/>
  </p:clrMapOvr>
  <mc:AlternateContent xmlns:mc="http://schemas.openxmlformats.org/markup-compatibility/2006" xmlns:p14="http://schemas.microsoft.com/office/powerpoint/2010/main">
    <mc:Choice Requires="p14">
      <p:transition spd="slow" p14:dur="2250">
        <p:pull/>
      </p:transition>
    </mc:Choice>
    <mc:Fallback xmlns="">
      <p:transition spd="slow">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85695" y="5179573"/>
            <a:ext cx="8490857" cy="1200329"/>
          </a:xfrm>
          <a:prstGeom prst="rect">
            <a:avLst/>
          </a:prstGeom>
          <a:noFill/>
        </p:spPr>
        <p:txBody>
          <a:bodyPr wrap="square" rtlCol="0">
            <a:spAutoFit/>
          </a:bodyPr>
          <a:lstStyle/>
          <a:p>
            <a:r>
              <a:rPr lang="fr-BE" sz="3600" dirty="0" smtClean="0"/>
              <a:t>… </a:t>
            </a:r>
            <a:r>
              <a:rPr lang="fr-BE" sz="3600" dirty="0"/>
              <a:t>« Pourquoi êtes-vous si craintifs ? N’avez-vous pas encore la foi ? » </a:t>
            </a:r>
            <a:r>
              <a:rPr lang="fr-BE" sz="3600" dirty="0" smtClean="0"/>
              <a:t>…</a:t>
            </a:r>
            <a:endParaRPr lang="fr-BE" sz="3600" dirty="0"/>
          </a:p>
        </p:txBody>
      </p:sp>
      <p:pic>
        <p:nvPicPr>
          <p:cNvPr id="4" name="Image 3"/>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935316" y="-84694"/>
            <a:ext cx="5801659" cy="58265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8710949"/>
      </p:ext>
    </p:extLst>
  </p:cSld>
  <p:clrMapOvr>
    <a:masterClrMapping/>
  </p:clrMapOvr>
  <mc:AlternateContent xmlns:mc="http://schemas.openxmlformats.org/markup-compatibility/2006" xmlns:p14="http://schemas.microsoft.com/office/powerpoint/2010/main">
    <mc:Choice Requires="p14">
      <p:transition spd="slow" p14:dur="2250">
        <p:pull/>
      </p:transition>
    </mc:Choice>
    <mc:Fallback xmlns="">
      <p:transition spd="slow">
        <p:pull/>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58901"/>
            <a:ext cx="9637486" cy="3416320"/>
          </a:xfrm>
          <a:prstGeom prst="rect">
            <a:avLst/>
          </a:prstGeom>
          <a:noFill/>
        </p:spPr>
        <p:txBody>
          <a:bodyPr wrap="square" rtlCol="0">
            <a:spAutoFit/>
          </a:bodyPr>
          <a:lstStyle/>
          <a:p>
            <a:r>
              <a:rPr lang="fr-BE" sz="5400" dirty="0"/>
              <a:t>Si la mer se déchaîne, </a:t>
            </a:r>
          </a:p>
          <a:p>
            <a:r>
              <a:rPr lang="fr-BE" sz="5400" dirty="0"/>
              <a:t>Si le vent souffle fort</a:t>
            </a:r>
          </a:p>
          <a:p>
            <a:r>
              <a:rPr lang="fr-BE" sz="5400" dirty="0"/>
              <a:t>Si la barque t’entraine, </a:t>
            </a:r>
          </a:p>
          <a:p>
            <a:r>
              <a:rPr lang="fr-BE" sz="5400" dirty="0"/>
              <a:t>N’aie pas peur de la </a:t>
            </a:r>
            <a:r>
              <a:rPr lang="fr-BE" sz="5400" dirty="0" smtClean="0"/>
              <a:t>mort</a:t>
            </a:r>
            <a:r>
              <a:rPr lang="fr-BE" sz="4400" dirty="0" smtClean="0"/>
              <a:t> </a:t>
            </a:r>
            <a:r>
              <a:rPr lang="fr-BE" sz="2400" dirty="0" smtClean="0"/>
              <a:t>(</a:t>
            </a:r>
            <a:r>
              <a:rPr lang="fr-BE" sz="2400" dirty="0"/>
              <a:t>bis</a:t>
            </a:r>
            <a:r>
              <a:rPr lang="fr-BE" sz="2400" dirty="0" smtClean="0"/>
              <a:t>)</a:t>
            </a:r>
            <a:endParaRPr lang="fr-BE" sz="2400" dirty="0"/>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398604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32006"/>
            <a:ext cx="10334172" cy="2585323"/>
          </a:xfrm>
          <a:prstGeom prst="rect">
            <a:avLst/>
          </a:prstGeom>
          <a:noFill/>
        </p:spPr>
        <p:txBody>
          <a:bodyPr wrap="square" rtlCol="0">
            <a:spAutoFit/>
          </a:bodyPr>
          <a:lstStyle/>
          <a:p>
            <a:r>
              <a:rPr lang="fr-BE" sz="5400" dirty="0" smtClean="0"/>
              <a:t>Il n’a pas dit que tu coulerais</a:t>
            </a:r>
          </a:p>
          <a:p>
            <a:r>
              <a:rPr lang="fr-BE" sz="5400" dirty="0" smtClean="0"/>
              <a:t>Il n’a pas dit que sombrerais</a:t>
            </a:r>
          </a:p>
          <a:p>
            <a:r>
              <a:rPr lang="fr-BE" sz="5400" dirty="0" smtClean="0"/>
              <a:t>Il a dit : allons de l’autre bord.</a:t>
            </a:r>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5306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3889" y="3045454"/>
            <a:ext cx="9637486" cy="3416320"/>
          </a:xfrm>
          <a:prstGeom prst="rect">
            <a:avLst/>
          </a:prstGeom>
          <a:noFill/>
        </p:spPr>
        <p:txBody>
          <a:bodyPr wrap="square" rtlCol="0">
            <a:spAutoFit/>
          </a:bodyPr>
          <a:lstStyle/>
          <a:p>
            <a:r>
              <a:rPr lang="fr-BE" sz="5400" dirty="0"/>
              <a:t>Si </a:t>
            </a:r>
            <a:r>
              <a:rPr lang="fr-BE" sz="5400" dirty="0" smtClean="0"/>
              <a:t>ton </a:t>
            </a:r>
            <a:r>
              <a:rPr lang="fr-BE" sz="5400" dirty="0"/>
              <a:t>cœur est en peine, </a:t>
            </a:r>
          </a:p>
          <a:p>
            <a:r>
              <a:rPr lang="fr-BE" sz="5400" dirty="0"/>
              <a:t>Si ton corps est souffrant</a:t>
            </a:r>
          </a:p>
          <a:p>
            <a:r>
              <a:rPr lang="fr-BE" sz="5400" dirty="0"/>
              <a:t>Crois en Jésus, Il t’aime,</a:t>
            </a:r>
          </a:p>
          <a:p>
            <a:r>
              <a:rPr lang="fr-BE" sz="5400" dirty="0"/>
              <a:t>Il te donne la </a:t>
            </a:r>
            <a:r>
              <a:rPr lang="fr-BE" sz="5400" dirty="0" smtClean="0"/>
              <a:t>paix</a:t>
            </a:r>
            <a:r>
              <a:rPr lang="fr-BE" sz="4400" dirty="0" smtClean="0"/>
              <a:t> </a:t>
            </a:r>
            <a:r>
              <a:rPr lang="fr-BE" sz="2400" dirty="0" smtClean="0"/>
              <a:t>(</a:t>
            </a:r>
            <a:r>
              <a:rPr lang="fr-BE" sz="2400" dirty="0"/>
              <a:t>bis</a:t>
            </a:r>
            <a:r>
              <a:rPr lang="fr-BE" sz="2400" dirty="0" smtClean="0"/>
              <a:t>)</a:t>
            </a:r>
            <a:endParaRPr lang="fr-BE" sz="2400" dirty="0"/>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1631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32006"/>
            <a:ext cx="10334172" cy="2585323"/>
          </a:xfrm>
          <a:prstGeom prst="rect">
            <a:avLst/>
          </a:prstGeom>
          <a:noFill/>
        </p:spPr>
        <p:txBody>
          <a:bodyPr wrap="square" rtlCol="0">
            <a:spAutoFit/>
          </a:bodyPr>
          <a:lstStyle/>
          <a:p>
            <a:r>
              <a:rPr lang="fr-BE" sz="5400" dirty="0" smtClean="0"/>
              <a:t>Il n’a pas dit que tu coulerais</a:t>
            </a:r>
          </a:p>
          <a:p>
            <a:r>
              <a:rPr lang="fr-BE" sz="5400" dirty="0" smtClean="0"/>
              <a:t>Il n’a pas dit que sombrerais</a:t>
            </a:r>
          </a:p>
          <a:p>
            <a:r>
              <a:rPr lang="fr-BE" sz="5400" dirty="0" smtClean="0"/>
              <a:t>Il a dit : allons de l’autre bord.</a:t>
            </a:r>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824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72348"/>
            <a:ext cx="9637486" cy="3416320"/>
          </a:xfrm>
          <a:prstGeom prst="rect">
            <a:avLst/>
          </a:prstGeom>
          <a:noFill/>
        </p:spPr>
        <p:txBody>
          <a:bodyPr wrap="square" rtlCol="0">
            <a:spAutoFit/>
          </a:bodyPr>
          <a:lstStyle/>
          <a:p>
            <a:r>
              <a:rPr lang="fr-BE" sz="5400" dirty="0" smtClean="0"/>
              <a:t>Si </a:t>
            </a:r>
            <a:r>
              <a:rPr lang="fr-BE" sz="5400" dirty="0"/>
              <a:t>un jour sur ta route, </a:t>
            </a:r>
          </a:p>
          <a:p>
            <a:r>
              <a:rPr lang="fr-BE" sz="5400" dirty="0"/>
              <a:t>Tu rencontres le mal,</a:t>
            </a:r>
          </a:p>
          <a:p>
            <a:r>
              <a:rPr lang="fr-BE" sz="5400" dirty="0"/>
              <a:t>Ne sois pas dans le doute, </a:t>
            </a:r>
          </a:p>
          <a:p>
            <a:r>
              <a:rPr lang="fr-BE" sz="5400" dirty="0"/>
              <a:t>Dieu aime ses enfants </a:t>
            </a:r>
            <a:r>
              <a:rPr lang="fr-BE" sz="2400" dirty="0" smtClean="0"/>
              <a:t>(</a:t>
            </a:r>
            <a:r>
              <a:rPr lang="fr-BE" sz="2400" dirty="0"/>
              <a:t>bis</a:t>
            </a:r>
            <a:r>
              <a:rPr lang="fr-BE" sz="2400" dirty="0" smtClean="0"/>
              <a:t>)</a:t>
            </a:r>
            <a:endParaRPr lang="fr-BE" sz="2400" dirty="0"/>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50769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32006"/>
            <a:ext cx="10334172" cy="2585323"/>
          </a:xfrm>
          <a:prstGeom prst="rect">
            <a:avLst/>
          </a:prstGeom>
          <a:noFill/>
        </p:spPr>
        <p:txBody>
          <a:bodyPr wrap="square" rtlCol="0">
            <a:spAutoFit/>
          </a:bodyPr>
          <a:lstStyle/>
          <a:p>
            <a:r>
              <a:rPr lang="fr-BE" sz="5400" dirty="0" smtClean="0"/>
              <a:t>Il n’a pas dit que tu coulerais</a:t>
            </a:r>
          </a:p>
          <a:p>
            <a:r>
              <a:rPr lang="fr-BE" sz="5400" dirty="0" smtClean="0"/>
              <a:t>Il n’a pas dit que sombrerais</a:t>
            </a:r>
          </a:p>
          <a:p>
            <a:r>
              <a:rPr lang="fr-BE" sz="5400" dirty="0" smtClean="0"/>
              <a:t>Il a dit : allons de l’autre bord.</a:t>
            </a:r>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57359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3066355"/>
            <a:ext cx="8403772" cy="2308324"/>
          </a:xfrm>
          <a:prstGeom prst="rect">
            <a:avLst/>
          </a:prstGeom>
          <a:noFill/>
        </p:spPr>
        <p:txBody>
          <a:bodyPr wrap="square" rtlCol="0">
            <a:spAutoFit/>
          </a:bodyPr>
          <a:lstStyle/>
          <a:p>
            <a:r>
              <a:rPr lang="fr-BE" sz="4800" dirty="0" smtClean="0">
                <a:latin typeface="Lucida Calligraphy" panose="03010101010101010101" pitchFamily="66" charset="0"/>
              </a:rPr>
              <a:t>Ce jour-là, les apôtres peinaient sur la mer en furie </a:t>
            </a:r>
            <a:r>
              <a:rPr lang="fr-FR" sz="4800" dirty="0" smtClean="0">
                <a:latin typeface="Lucida Calligraphy" panose="03010101010101010101" pitchFamily="66" charset="0"/>
              </a:rPr>
              <a:t>!</a:t>
            </a:r>
            <a:endParaRPr lang="fr-BE" sz="48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496402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2960913"/>
            <a:ext cx="8403772" cy="1569660"/>
          </a:xfrm>
          <a:prstGeom prst="rect">
            <a:avLst/>
          </a:prstGeom>
          <a:noFill/>
        </p:spPr>
        <p:txBody>
          <a:bodyPr wrap="square" rtlCol="0">
            <a:spAutoFit/>
          </a:bodyPr>
          <a:lstStyle/>
          <a:p>
            <a:r>
              <a:rPr lang="fr-BE" sz="4800" dirty="0" smtClean="0">
                <a:latin typeface="Lucida Calligraphy" panose="03010101010101010101" pitchFamily="66" charset="0"/>
              </a:rPr>
              <a:t>Le mal n'est pas tout-puissant, Dieu seul l'est !</a:t>
            </a:r>
            <a:endParaRPr lang="fr-BE" sz="48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8200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2878097"/>
            <a:ext cx="8403772" cy="3046988"/>
          </a:xfrm>
          <a:prstGeom prst="rect">
            <a:avLst/>
          </a:prstGeom>
          <a:noFill/>
        </p:spPr>
        <p:txBody>
          <a:bodyPr wrap="square" rtlCol="0">
            <a:spAutoFit/>
          </a:bodyPr>
          <a:lstStyle/>
          <a:p>
            <a:r>
              <a:rPr lang="fr-BE" sz="4800" dirty="0" smtClean="0">
                <a:latin typeface="Lucida Calligraphy" panose="03010101010101010101" pitchFamily="66" charset="0"/>
              </a:rPr>
              <a:t>L’artisan de cette victoire porte un nom, celui de Jésus, c'est-à-dire Dieu-sauve.</a:t>
            </a:r>
            <a:endParaRPr lang="fr-BE" sz="48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334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2904991"/>
            <a:ext cx="8403772" cy="2308324"/>
          </a:xfrm>
          <a:prstGeom prst="rect">
            <a:avLst/>
          </a:prstGeom>
          <a:noFill/>
        </p:spPr>
        <p:txBody>
          <a:bodyPr wrap="square" rtlCol="0">
            <a:spAutoFit/>
          </a:bodyPr>
          <a:lstStyle/>
          <a:p>
            <a:r>
              <a:rPr lang="fr-BE" sz="4800" dirty="0" smtClean="0">
                <a:latin typeface="Lucida Calligraphy" panose="03010101010101010101" pitchFamily="66" charset="0"/>
              </a:rPr>
              <a:t>La croix et l’ancre ont même forme, celle de l’espérance.</a:t>
            </a:r>
            <a:endParaRPr lang="fr-BE" sz="48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4945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2864649"/>
            <a:ext cx="8403772" cy="3046988"/>
          </a:xfrm>
          <a:prstGeom prst="rect">
            <a:avLst/>
          </a:prstGeom>
          <a:noFill/>
        </p:spPr>
        <p:txBody>
          <a:bodyPr wrap="square" rtlCol="0">
            <a:spAutoFit/>
          </a:bodyPr>
          <a:lstStyle/>
          <a:p>
            <a:r>
              <a:rPr lang="fr-FR" sz="4800" dirty="0" smtClean="0">
                <a:latin typeface="Lucida Calligraphy" panose="03010101010101010101" pitchFamily="66" charset="0"/>
              </a:rPr>
              <a:t>Le </a:t>
            </a:r>
            <a:r>
              <a:rPr lang="fr-FR" sz="4800" dirty="0">
                <a:latin typeface="Lucida Calligraphy" panose="03010101010101010101" pitchFamily="66" charset="0"/>
              </a:rPr>
              <a:t>matin de Pâques crie à qui veut l’entendre : le mal n'a pas les pleins </a:t>
            </a:r>
            <a:r>
              <a:rPr lang="fr-FR" sz="4800" dirty="0" smtClean="0">
                <a:latin typeface="Lucida Calligraphy" panose="03010101010101010101" pitchFamily="66" charset="0"/>
              </a:rPr>
              <a:t>pouvoirs !</a:t>
            </a:r>
            <a:endParaRPr lang="fr-BE" sz="48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8672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5630" y="2931885"/>
            <a:ext cx="8403772" cy="3416320"/>
          </a:xfrm>
          <a:prstGeom prst="rect">
            <a:avLst/>
          </a:prstGeom>
          <a:noFill/>
        </p:spPr>
        <p:txBody>
          <a:bodyPr wrap="square" rtlCol="0">
            <a:spAutoFit/>
          </a:bodyPr>
          <a:lstStyle/>
          <a:p>
            <a:r>
              <a:rPr lang="fr-BE" sz="7200" dirty="0" smtClean="0">
                <a:latin typeface="Lucida Calligraphy" panose="03010101010101010101" pitchFamily="66" charset="0"/>
              </a:rPr>
              <a:t>N'ayez pas peur, </a:t>
            </a:r>
          </a:p>
          <a:p>
            <a:r>
              <a:rPr lang="fr-BE" sz="7200" dirty="0" smtClean="0">
                <a:latin typeface="Lucida Calligraphy" panose="03010101010101010101" pitchFamily="66" charset="0"/>
              </a:rPr>
              <a:t>j'ai vaincu le monde.</a:t>
            </a:r>
            <a:endParaRPr lang="fr-BE" sz="7200" dirty="0">
              <a:latin typeface="Lucida Calligraphy" panose="03010101010101010101" pitchFamily="66" charset="0"/>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253144" y="386335"/>
            <a:ext cx="2628000" cy="26392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26403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4094" y="1264024"/>
            <a:ext cx="8740588" cy="4401205"/>
          </a:xfrm>
          <a:prstGeom prst="rect">
            <a:avLst/>
          </a:prstGeom>
          <a:noFill/>
        </p:spPr>
        <p:txBody>
          <a:bodyPr wrap="square" rtlCol="0">
            <a:spAutoFit/>
          </a:bodyPr>
          <a:lstStyle/>
          <a:p>
            <a:r>
              <a:rPr lang="fr-BE" sz="4000" b="1" dirty="0">
                <a:solidFill>
                  <a:srgbClr val="00B050"/>
                </a:solidFill>
              </a:rPr>
              <a:t>Quel écho l’Evangile entendu </a:t>
            </a:r>
            <a:r>
              <a:rPr lang="fr-BE" sz="4000" b="1" dirty="0" err="1">
                <a:solidFill>
                  <a:srgbClr val="00B050"/>
                </a:solidFill>
              </a:rPr>
              <a:t>a-t-il</a:t>
            </a:r>
            <a:r>
              <a:rPr lang="fr-BE" sz="4000" b="1" dirty="0">
                <a:solidFill>
                  <a:srgbClr val="00B050"/>
                </a:solidFill>
              </a:rPr>
              <a:t> en moi ? Comment résonne-t-il ? Qu’est-ce qui nourrit mon espérance ? Qu’est-ce qui la met à mal ? Que puis-je faire à mon tour pour répandre l’espérance autour de moi ?</a:t>
            </a:r>
          </a:p>
        </p:txBody>
      </p:sp>
    </p:spTree>
    <p:extLst>
      <p:ext uri="{BB962C8B-B14F-4D97-AF65-F5344CB8AC3E}">
        <p14:creationId xmlns:p14="http://schemas.microsoft.com/office/powerpoint/2010/main" val="3061826662"/>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16106" y="3590365"/>
            <a:ext cx="7664824" cy="2862322"/>
          </a:xfrm>
          <a:prstGeom prst="rect">
            <a:avLst/>
          </a:prstGeom>
          <a:noFill/>
        </p:spPr>
        <p:txBody>
          <a:bodyPr wrap="square" rtlCol="0">
            <a:spAutoFit/>
          </a:bodyPr>
          <a:lstStyle/>
          <a:p>
            <a:r>
              <a:rPr lang="fr-BE" sz="3600" b="1" dirty="0">
                <a:solidFill>
                  <a:srgbClr val="00B050"/>
                </a:solidFill>
                <a:latin typeface="+mj-lt"/>
              </a:rPr>
              <a:t>Ô ma joie et mon </a:t>
            </a:r>
            <a:r>
              <a:rPr lang="fr-BE" sz="3600" b="1" dirty="0" smtClean="0">
                <a:solidFill>
                  <a:srgbClr val="00B050"/>
                </a:solidFill>
                <a:latin typeface="+mj-lt"/>
              </a:rPr>
              <a:t>espérance,</a:t>
            </a:r>
          </a:p>
          <a:p>
            <a:r>
              <a:rPr lang="fr-BE" sz="3600" b="1" dirty="0" smtClean="0">
                <a:solidFill>
                  <a:srgbClr val="00B050"/>
                </a:solidFill>
                <a:latin typeface="+mj-lt"/>
              </a:rPr>
              <a:t>le </a:t>
            </a:r>
            <a:r>
              <a:rPr lang="fr-BE" sz="3600" b="1" dirty="0">
                <a:solidFill>
                  <a:srgbClr val="00B050"/>
                </a:solidFill>
                <a:latin typeface="+mj-lt"/>
              </a:rPr>
              <a:t>Seigneur est mon chant.</a:t>
            </a:r>
            <a:br>
              <a:rPr lang="fr-BE" sz="3600" b="1" dirty="0">
                <a:solidFill>
                  <a:srgbClr val="00B050"/>
                </a:solidFill>
                <a:latin typeface="+mj-lt"/>
              </a:rPr>
            </a:br>
            <a:r>
              <a:rPr lang="fr-BE" sz="3600" b="1" dirty="0">
                <a:solidFill>
                  <a:srgbClr val="00B050"/>
                </a:solidFill>
                <a:latin typeface="+mj-lt"/>
              </a:rPr>
              <a:t>C’est de lui que vient le pardon ;</a:t>
            </a:r>
            <a:br>
              <a:rPr lang="fr-BE" sz="3600" b="1" dirty="0">
                <a:solidFill>
                  <a:srgbClr val="00B050"/>
                </a:solidFill>
                <a:latin typeface="+mj-lt"/>
              </a:rPr>
            </a:br>
            <a:r>
              <a:rPr lang="fr-BE" sz="3600" b="1" dirty="0">
                <a:solidFill>
                  <a:srgbClr val="00B050"/>
                </a:solidFill>
                <a:latin typeface="+mj-lt"/>
              </a:rPr>
              <a:t>En lui j’espère, je ne crains rien. </a:t>
            </a:r>
            <a:endParaRPr lang="fr-BE" sz="3600" b="1" dirty="0" smtClean="0">
              <a:solidFill>
                <a:srgbClr val="00B050"/>
              </a:solidFill>
              <a:latin typeface="+mj-lt"/>
            </a:endParaRPr>
          </a:p>
          <a:p>
            <a:r>
              <a:rPr lang="fr-BE" sz="3600" b="1" dirty="0" smtClean="0">
                <a:solidFill>
                  <a:srgbClr val="00B050"/>
                </a:solidFill>
                <a:latin typeface="+mj-lt"/>
              </a:rPr>
              <a:t>En </a:t>
            </a:r>
            <a:r>
              <a:rPr lang="fr-BE" sz="3600" b="1" dirty="0">
                <a:solidFill>
                  <a:srgbClr val="00B050"/>
                </a:solidFill>
                <a:latin typeface="+mj-lt"/>
              </a:rPr>
              <a:t>lui j’espère, je ne crains rien</a:t>
            </a:r>
            <a:r>
              <a:rPr lang="fr-BE" sz="3600" b="1" dirty="0" smtClean="0">
                <a:solidFill>
                  <a:srgbClr val="00B050"/>
                </a:solidFill>
                <a:latin typeface="+mj-lt"/>
              </a:rPr>
              <a:t>.</a:t>
            </a:r>
            <a:endParaRPr lang="fr-BE" sz="2400" dirty="0"/>
          </a:p>
        </p:txBody>
      </p:sp>
      <p:sp>
        <p:nvSpPr>
          <p:cNvPr id="3" name="ZoneTexte 2"/>
          <p:cNvSpPr txBox="1"/>
          <p:nvPr/>
        </p:nvSpPr>
        <p:spPr>
          <a:xfrm>
            <a:off x="201706" y="578223"/>
            <a:ext cx="9906000" cy="1015663"/>
          </a:xfrm>
          <a:prstGeom prst="rect">
            <a:avLst/>
          </a:prstGeom>
          <a:noFill/>
        </p:spPr>
        <p:txBody>
          <a:bodyPr wrap="square" rtlCol="0">
            <a:spAutoFit/>
          </a:bodyPr>
          <a:lstStyle/>
          <a:p>
            <a:r>
              <a:rPr lang="fr-BE" sz="6000" dirty="0" smtClean="0">
                <a:solidFill>
                  <a:srgbClr val="00B0F0"/>
                </a:solidFill>
                <a:latin typeface="Lucida Calligraphy" panose="03010101010101010101" pitchFamily="66" charset="0"/>
              </a:rPr>
              <a:t>Bouquet de psaumes</a:t>
            </a:r>
            <a:endParaRPr lang="fr-BE" sz="6000" dirty="0">
              <a:solidFill>
                <a:srgbClr val="00B0F0"/>
              </a:solidFill>
              <a:latin typeface="Lucida Calligraphy" panose="03010101010101010101" pitchFamily="66" charset="0"/>
            </a:endParaRPr>
          </a:p>
        </p:txBody>
      </p:sp>
    </p:spTree>
    <p:extLst>
      <p:ext uri="{BB962C8B-B14F-4D97-AF65-F5344CB8AC3E}">
        <p14:creationId xmlns:p14="http://schemas.microsoft.com/office/powerpoint/2010/main" val="173097265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7725" y="1149403"/>
            <a:ext cx="5358333" cy="4524315"/>
          </a:xfrm>
          <a:prstGeom prst="rect">
            <a:avLst/>
          </a:prstGeom>
          <a:noFill/>
        </p:spPr>
        <p:txBody>
          <a:bodyPr wrap="square" rtlCol="0">
            <a:spAutoFit/>
          </a:bodyPr>
          <a:lstStyle/>
          <a:p>
            <a:r>
              <a:rPr lang="fr-FR" sz="3600" dirty="0">
                <a:latin typeface="Lucida Calligraphy" panose="03010101010101010101" pitchFamily="66" charset="0"/>
              </a:rPr>
              <a:t>Notre ancre de salut a le visage de l'Homme-Dieu, elle a le visage de Jésus crucifié et ressuscité. La croix et l’ancre ont même forme, celle de l’espérance</a:t>
            </a:r>
            <a:r>
              <a:rPr lang="fr-FR" sz="3600" dirty="0" smtClean="0">
                <a:latin typeface="Lucida Calligraphy" panose="03010101010101010101" pitchFamily="66" charset="0"/>
              </a:rPr>
              <a:t>.</a:t>
            </a:r>
            <a:endParaRPr lang="fr-BE" sz="3600" dirty="0">
              <a:latin typeface="Lucida Calligraphy" panose="03010101010101010101" pitchFamily="66" charset="0"/>
            </a:endParaRPr>
          </a:p>
        </p:txBody>
      </p:sp>
      <p:pic>
        <p:nvPicPr>
          <p:cNvPr id="4" name="Image 3" descr="Coloriage - Ancre | Coloriages à imprimer gratuits"/>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1444" y="892118"/>
            <a:ext cx="5693390" cy="5400000"/>
          </a:xfrm>
          <a:prstGeom prst="rect">
            <a:avLst/>
          </a:prstGeom>
          <a:noFill/>
          <a:ln>
            <a:noFill/>
          </a:ln>
        </p:spPr>
      </p:pic>
    </p:spTree>
    <p:extLst>
      <p:ext uri="{BB962C8B-B14F-4D97-AF65-F5344CB8AC3E}">
        <p14:creationId xmlns:p14="http://schemas.microsoft.com/office/powerpoint/2010/main" val="164618784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oloriage - Ancre | Coloriages à imprimer gratuits"/>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1444" y="892118"/>
            <a:ext cx="5693390" cy="5400000"/>
          </a:xfrm>
          <a:prstGeom prst="rect">
            <a:avLst/>
          </a:prstGeom>
          <a:noFill/>
          <a:ln>
            <a:noFill/>
          </a:ln>
        </p:spPr>
      </p:pic>
      <p:sp>
        <p:nvSpPr>
          <p:cNvPr id="3" name="ZoneTexte 2"/>
          <p:cNvSpPr txBox="1"/>
          <p:nvPr/>
        </p:nvSpPr>
        <p:spPr>
          <a:xfrm>
            <a:off x="522513" y="538175"/>
            <a:ext cx="5080001" cy="923330"/>
          </a:xfrm>
          <a:prstGeom prst="rect">
            <a:avLst/>
          </a:prstGeom>
          <a:noFill/>
        </p:spPr>
        <p:txBody>
          <a:bodyPr wrap="square" rtlCol="0">
            <a:spAutoFit/>
          </a:bodyPr>
          <a:lstStyle/>
          <a:p>
            <a:r>
              <a:rPr lang="fr-BE" sz="5400" dirty="0" smtClean="0">
                <a:latin typeface="Lucida Calligraphy" panose="03010101010101010101" pitchFamily="66" charset="0"/>
              </a:rPr>
              <a:t>Notre Père…</a:t>
            </a:r>
            <a:endParaRPr lang="fr-BE" sz="5400" dirty="0">
              <a:latin typeface="Lucida Calligraphy" panose="03010101010101010101" pitchFamily="66" charset="0"/>
            </a:endParaRPr>
          </a:p>
        </p:txBody>
      </p:sp>
    </p:spTree>
    <p:extLst>
      <p:ext uri="{BB962C8B-B14F-4D97-AF65-F5344CB8AC3E}">
        <p14:creationId xmlns:p14="http://schemas.microsoft.com/office/powerpoint/2010/main" val="319162005"/>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22514" y="261257"/>
            <a:ext cx="9347200" cy="6247864"/>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Pèlerins d’espérance, ancrés au Christ par notre baptême nous avons nourri notre foi en une espérance renouvelée. Naviguant ensemble avec nos diversités dans le bateau Eglise, malgré les vents et marées de notre vie chrétienne, nous nous sommes rappelé que notre espérance ne cède pas devant les difficultés car elle est fondée sur la foi et la </a:t>
            </a:r>
            <a:r>
              <a:rPr lang="fr-FR" sz="4000" dirty="0" smtClean="0">
                <a:latin typeface="Arial" panose="020B0604020202020204" pitchFamily="34" charset="0"/>
                <a:cs typeface="Arial" panose="020B0604020202020204" pitchFamily="34" charset="0"/>
              </a:rPr>
              <a:t>charité…</a:t>
            </a:r>
            <a:endParaRPr lang="fr-BE"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7971284"/>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3200" y="362857"/>
            <a:ext cx="9942286" cy="5632311"/>
          </a:xfrm>
          <a:prstGeom prst="rect">
            <a:avLst/>
          </a:prstGeom>
          <a:noFill/>
        </p:spPr>
        <p:txBody>
          <a:bodyPr wrap="square" rtlCol="0">
            <a:spAutoFit/>
          </a:bodyPr>
          <a:lstStyle/>
          <a:p>
            <a:r>
              <a:rPr lang="fr-BE" sz="4000" dirty="0" smtClean="0">
                <a:latin typeface="Comic Sans MS" panose="030F0702030302020204" pitchFamily="66" charset="0"/>
              </a:rPr>
              <a:t>Père </a:t>
            </a:r>
            <a:r>
              <a:rPr lang="fr-BE" sz="4000" dirty="0">
                <a:latin typeface="Comic Sans MS" panose="030F0702030302020204" pitchFamily="66" charset="0"/>
              </a:rPr>
              <a:t>céleste, </a:t>
            </a:r>
            <a:endParaRPr lang="fr-BE" sz="4000" dirty="0" smtClean="0">
              <a:latin typeface="Comic Sans MS" panose="030F0702030302020204" pitchFamily="66" charset="0"/>
            </a:endParaRPr>
          </a:p>
          <a:p>
            <a:r>
              <a:rPr lang="fr-BE" sz="4000" dirty="0" smtClean="0">
                <a:latin typeface="Comic Sans MS" panose="030F0702030302020204" pitchFamily="66" charset="0"/>
              </a:rPr>
              <a:t>la </a:t>
            </a:r>
            <a:r>
              <a:rPr lang="fr-BE" sz="4000" dirty="0">
                <a:latin typeface="Comic Sans MS" panose="030F0702030302020204" pitchFamily="66" charset="0"/>
              </a:rPr>
              <a:t>foi que tu nous as donnée</a:t>
            </a:r>
          </a:p>
          <a:p>
            <a:r>
              <a:rPr lang="fr-BE" sz="4000" dirty="0">
                <a:latin typeface="Comic Sans MS" panose="030F0702030302020204" pitchFamily="66" charset="0"/>
              </a:rPr>
              <a:t>en ton fils Jésus-Christ, </a:t>
            </a:r>
            <a:r>
              <a:rPr lang="fr-BE" sz="4000" dirty="0" smtClean="0">
                <a:latin typeface="Comic Sans MS" panose="030F0702030302020204" pitchFamily="66" charset="0"/>
              </a:rPr>
              <a:t>notre </a:t>
            </a:r>
            <a:r>
              <a:rPr lang="fr-BE" sz="4000" dirty="0">
                <a:latin typeface="Comic Sans MS" panose="030F0702030302020204" pitchFamily="66" charset="0"/>
              </a:rPr>
              <a:t>frère </a:t>
            </a:r>
            <a:endParaRPr lang="fr-BE" sz="4000" dirty="0" smtClean="0">
              <a:latin typeface="Comic Sans MS" panose="030F0702030302020204" pitchFamily="66" charset="0"/>
            </a:endParaRPr>
          </a:p>
          <a:p>
            <a:r>
              <a:rPr lang="fr-BE" sz="4000" dirty="0" smtClean="0">
                <a:latin typeface="Comic Sans MS" panose="030F0702030302020204" pitchFamily="66" charset="0"/>
              </a:rPr>
              <a:t>et </a:t>
            </a:r>
            <a:r>
              <a:rPr lang="fr-BE" sz="4000" dirty="0">
                <a:latin typeface="Comic Sans MS" panose="030F0702030302020204" pitchFamily="66" charset="0"/>
              </a:rPr>
              <a:t>la flamme de la charité</a:t>
            </a:r>
          </a:p>
          <a:p>
            <a:r>
              <a:rPr lang="fr-BE" sz="4000" dirty="0">
                <a:latin typeface="Comic Sans MS" panose="030F0702030302020204" pitchFamily="66" charset="0"/>
              </a:rPr>
              <a:t>répandue dans nos cœurs </a:t>
            </a:r>
            <a:endParaRPr lang="fr-BE" sz="4000" dirty="0" smtClean="0">
              <a:latin typeface="Comic Sans MS" panose="030F0702030302020204" pitchFamily="66" charset="0"/>
            </a:endParaRPr>
          </a:p>
          <a:p>
            <a:r>
              <a:rPr lang="fr-BE" sz="4000" dirty="0" smtClean="0">
                <a:latin typeface="Comic Sans MS" panose="030F0702030302020204" pitchFamily="66" charset="0"/>
              </a:rPr>
              <a:t>par </a:t>
            </a:r>
            <a:r>
              <a:rPr lang="fr-BE" sz="4000" dirty="0">
                <a:latin typeface="Comic Sans MS" panose="030F0702030302020204" pitchFamily="66" charset="0"/>
              </a:rPr>
              <a:t>l'Esprit Saint</a:t>
            </a:r>
          </a:p>
          <a:p>
            <a:r>
              <a:rPr lang="fr-BE" sz="4000" dirty="0">
                <a:latin typeface="Comic Sans MS" panose="030F0702030302020204" pitchFamily="66" charset="0"/>
              </a:rPr>
              <a:t>réveillent en nous </a:t>
            </a:r>
            <a:endParaRPr lang="fr-BE" sz="4000" dirty="0" smtClean="0">
              <a:latin typeface="Comic Sans MS" panose="030F0702030302020204" pitchFamily="66" charset="0"/>
            </a:endParaRPr>
          </a:p>
          <a:p>
            <a:r>
              <a:rPr lang="fr-BE" sz="4000" dirty="0" smtClean="0">
                <a:latin typeface="Comic Sans MS" panose="030F0702030302020204" pitchFamily="66" charset="0"/>
              </a:rPr>
              <a:t>la </a:t>
            </a:r>
            <a:r>
              <a:rPr lang="fr-BE" sz="4000" dirty="0">
                <a:latin typeface="Comic Sans MS" panose="030F0702030302020204" pitchFamily="66" charset="0"/>
              </a:rPr>
              <a:t>bienheureuse espérance</a:t>
            </a:r>
          </a:p>
          <a:p>
            <a:r>
              <a:rPr lang="fr-BE" sz="4000" dirty="0">
                <a:latin typeface="Comic Sans MS" panose="030F0702030302020204" pitchFamily="66" charset="0"/>
              </a:rPr>
              <a:t>de l'avènement de ton Royaume.</a:t>
            </a:r>
          </a:p>
        </p:txBody>
      </p:sp>
    </p:spTree>
    <p:extLst>
      <p:ext uri="{BB962C8B-B14F-4D97-AF65-F5344CB8AC3E}">
        <p14:creationId xmlns:p14="http://schemas.microsoft.com/office/powerpoint/2010/main" val="3124293589"/>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3199" y="362857"/>
            <a:ext cx="10537372" cy="5632311"/>
          </a:xfrm>
          <a:prstGeom prst="rect">
            <a:avLst/>
          </a:prstGeom>
          <a:noFill/>
        </p:spPr>
        <p:txBody>
          <a:bodyPr wrap="square" rtlCol="0">
            <a:spAutoFit/>
          </a:bodyPr>
          <a:lstStyle/>
          <a:p>
            <a:r>
              <a:rPr lang="fr-BE" sz="4000" dirty="0" smtClean="0">
                <a:latin typeface="Comic Sans MS" panose="030F0702030302020204" pitchFamily="66" charset="0"/>
              </a:rPr>
              <a:t>Que </a:t>
            </a:r>
            <a:r>
              <a:rPr lang="fr-BE" sz="4000" dirty="0">
                <a:latin typeface="Comic Sans MS" panose="030F0702030302020204" pitchFamily="66" charset="0"/>
              </a:rPr>
              <a:t>ta grâce nous transforme</a:t>
            </a:r>
          </a:p>
          <a:p>
            <a:r>
              <a:rPr lang="fr-BE" sz="4000" dirty="0">
                <a:latin typeface="Comic Sans MS" panose="030F0702030302020204" pitchFamily="66" charset="0"/>
              </a:rPr>
              <a:t>en cultivateurs assidus </a:t>
            </a:r>
            <a:endParaRPr lang="fr-BE" sz="4000" dirty="0" smtClean="0">
              <a:latin typeface="Comic Sans MS" panose="030F0702030302020204" pitchFamily="66" charset="0"/>
            </a:endParaRPr>
          </a:p>
          <a:p>
            <a:r>
              <a:rPr lang="fr-BE" sz="4000" dirty="0" smtClean="0">
                <a:latin typeface="Comic Sans MS" panose="030F0702030302020204" pitchFamily="66" charset="0"/>
              </a:rPr>
              <a:t>des </a:t>
            </a:r>
            <a:r>
              <a:rPr lang="fr-BE" sz="4000" dirty="0">
                <a:latin typeface="Comic Sans MS" panose="030F0702030302020204" pitchFamily="66" charset="0"/>
              </a:rPr>
              <a:t>semences de l'Évangile</a:t>
            </a:r>
          </a:p>
          <a:p>
            <a:r>
              <a:rPr lang="fr-BE" sz="4000" dirty="0">
                <a:latin typeface="Comic Sans MS" panose="030F0702030302020204" pitchFamily="66" charset="0"/>
              </a:rPr>
              <a:t>qui féconderont l'humanité et le monde,</a:t>
            </a:r>
          </a:p>
          <a:p>
            <a:r>
              <a:rPr lang="fr-BE" sz="4000" dirty="0">
                <a:latin typeface="Comic Sans MS" panose="030F0702030302020204" pitchFamily="66" charset="0"/>
              </a:rPr>
              <a:t>dans l'attente confiante </a:t>
            </a:r>
            <a:endParaRPr lang="fr-BE" sz="4000" dirty="0" smtClean="0">
              <a:latin typeface="Comic Sans MS" panose="030F0702030302020204" pitchFamily="66" charset="0"/>
            </a:endParaRPr>
          </a:p>
          <a:p>
            <a:r>
              <a:rPr lang="fr-BE" sz="4000" dirty="0" smtClean="0">
                <a:latin typeface="Comic Sans MS" panose="030F0702030302020204" pitchFamily="66" charset="0"/>
              </a:rPr>
              <a:t>des </a:t>
            </a:r>
            <a:r>
              <a:rPr lang="fr-BE" sz="4000" dirty="0">
                <a:latin typeface="Comic Sans MS" panose="030F0702030302020204" pitchFamily="66" charset="0"/>
              </a:rPr>
              <a:t>cieux nouveaux et de la terre </a:t>
            </a:r>
            <a:r>
              <a:rPr lang="fr-BE" sz="4000" dirty="0" smtClean="0">
                <a:latin typeface="Comic Sans MS" panose="030F0702030302020204" pitchFamily="66" charset="0"/>
              </a:rPr>
              <a:t>nouvelle.</a:t>
            </a:r>
            <a:endParaRPr lang="fr-BE" sz="4000" dirty="0">
              <a:latin typeface="Comic Sans MS" panose="030F0702030302020204" pitchFamily="66" charset="0"/>
            </a:endParaRPr>
          </a:p>
          <a:p>
            <a:r>
              <a:rPr lang="fr-BE" sz="4000" dirty="0">
                <a:latin typeface="Comic Sans MS" panose="030F0702030302020204" pitchFamily="66" charset="0"/>
              </a:rPr>
              <a:t>lorsque les puissances du mal </a:t>
            </a:r>
            <a:endParaRPr lang="fr-BE" sz="4000" dirty="0" smtClean="0">
              <a:latin typeface="Comic Sans MS" panose="030F0702030302020204" pitchFamily="66" charset="0"/>
            </a:endParaRPr>
          </a:p>
          <a:p>
            <a:r>
              <a:rPr lang="fr-BE" sz="4000" dirty="0" smtClean="0">
                <a:latin typeface="Comic Sans MS" panose="030F0702030302020204" pitchFamily="66" charset="0"/>
              </a:rPr>
              <a:t>seront vaincues,</a:t>
            </a:r>
            <a:endParaRPr lang="fr-BE" sz="4000" dirty="0">
              <a:latin typeface="Comic Sans MS" panose="030F0702030302020204" pitchFamily="66" charset="0"/>
            </a:endParaRPr>
          </a:p>
          <a:p>
            <a:r>
              <a:rPr lang="fr-BE" sz="4000" dirty="0">
                <a:latin typeface="Comic Sans MS" panose="030F0702030302020204" pitchFamily="66" charset="0"/>
              </a:rPr>
              <a:t>ta gloire sera manifestée pour toujours.</a:t>
            </a:r>
          </a:p>
        </p:txBody>
      </p:sp>
    </p:spTree>
    <p:extLst>
      <p:ext uri="{BB962C8B-B14F-4D97-AF65-F5344CB8AC3E}">
        <p14:creationId xmlns:p14="http://schemas.microsoft.com/office/powerpoint/2010/main" val="40340196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3200" y="362857"/>
            <a:ext cx="9942286" cy="5632311"/>
          </a:xfrm>
          <a:prstGeom prst="rect">
            <a:avLst/>
          </a:prstGeom>
          <a:noFill/>
        </p:spPr>
        <p:txBody>
          <a:bodyPr wrap="square" rtlCol="0">
            <a:spAutoFit/>
          </a:bodyPr>
          <a:lstStyle/>
          <a:p>
            <a:r>
              <a:rPr lang="fr-BE" sz="4000" dirty="0">
                <a:latin typeface="Comic Sans MS" panose="030F0702030302020204" pitchFamily="66" charset="0"/>
              </a:rPr>
              <a:t>Que la grâce du Jubilé</a:t>
            </a:r>
          </a:p>
          <a:p>
            <a:r>
              <a:rPr lang="fr-BE" sz="4000" dirty="0">
                <a:latin typeface="Comic Sans MS" panose="030F0702030302020204" pitchFamily="66" charset="0"/>
              </a:rPr>
              <a:t>ravive en nous, Pèlerins de l'Espérance,</a:t>
            </a:r>
          </a:p>
          <a:p>
            <a:r>
              <a:rPr lang="fr-BE" sz="4000" dirty="0">
                <a:latin typeface="Comic Sans MS" panose="030F0702030302020204" pitchFamily="66" charset="0"/>
              </a:rPr>
              <a:t>l'aspiration aux biens célestes</a:t>
            </a:r>
          </a:p>
          <a:p>
            <a:r>
              <a:rPr lang="fr-BE" sz="4000" dirty="0">
                <a:latin typeface="Comic Sans MS" panose="030F0702030302020204" pitchFamily="66" charset="0"/>
              </a:rPr>
              <a:t>et répande sur le monde entier </a:t>
            </a:r>
            <a:endParaRPr lang="fr-BE" sz="4000" dirty="0" smtClean="0">
              <a:latin typeface="Comic Sans MS" panose="030F0702030302020204" pitchFamily="66" charset="0"/>
            </a:endParaRPr>
          </a:p>
          <a:p>
            <a:r>
              <a:rPr lang="fr-BE" sz="4000" dirty="0" smtClean="0">
                <a:latin typeface="Comic Sans MS" panose="030F0702030302020204" pitchFamily="66" charset="0"/>
              </a:rPr>
              <a:t>la </a:t>
            </a:r>
            <a:r>
              <a:rPr lang="fr-BE" sz="4000" dirty="0">
                <a:latin typeface="Comic Sans MS" panose="030F0702030302020204" pitchFamily="66" charset="0"/>
              </a:rPr>
              <a:t>joie et la paix</a:t>
            </a:r>
          </a:p>
          <a:p>
            <a:r>
              <a:rPr lang="fr-BE" sz="4000" dirty="0">
                <a:latin typeface="Comic Sans MS" panose="030F0702030302020204" pitchFamily="66" charset="0"/>
              </a:rPr>
              <a:t>de notre Rédempteur.</a:t>
            </a:r>
          </a:p>
          <a:p>
            <a:r>
              <a:rPr lang="fr-BE" sz="4000" dirty="0">
                <a:latin typeface="Comic Sans MS" panose="030F0702030302020204" pitchFamily="66" charset="0"/>
              </a:rPr>
              <a:t>À toi, Dieu béni dans l'éternité</a:t>
            </a:r>
          </a:p>
          <a:p>
            <a:r>
              <a:rPr lang="fr-BE" sz="4000" dirty="0">
                <a:latin typeface="Comic Sans MS" panose="030F0702030302020204" pitchFamily="66" charset="0"/>
              </a:rPr>
              <a:t>La louange et la gloire </a:t>
            </a:r>
            <a:endParaRPr lang="fr-BE" sz="4000" dirty="0" smtClean="0">
              <a:latin typeface="Comic Sans MS" panose="030F0702030302020204" pitchFamily="66" charset="0"/>
            </a:endParaRPr>
          </a:p>
          <a:p>
            <a:r>
              <a:rPr lang="fr-BE" sz="4000" dirty="0" smtClean="0">
                <a:latin typeface="Comic Sans MS" panose="030F0702030302020204" pitchFamily="66" charset="0"/>
              </a:rPr>
              <a:t>pour </a:t>
            </a:r>
            <a:r>
              <a:rPr lang="fr-BE" sz="4000" dirty="0">
                <a:latin typeface="Comic Sans MS" panose="030F0702030302020204" pitchFamily="66" charset="0"/>
              </a:rPr>
              <a:t>les siècles des siècles. </a:t>
            </a:r>
            <a:r>
              <a:rPr lang="fr-BE" sz="4000" dirty="0" smtClean="0">
                <a:latin typeface="Comic Sans MS" panose="030F0702030302020204" pitchFamily="66" charset="0"/>
              </a:rPr>
              <a:t>Amen</a:t>
            </a:r>
            <a:endParaRPr lang="fr-BE" sz="4000" dirty="0"/>
          </a:p>
        </p:txBody>
      </p:sp>
    </p:spTree>
    <p:extLst>
      <p:ext uri="{BB962C8B-B14F-4D97-AF65-F5344CB8AC3E}">
        <p14:creationId xmlns:p14="http://schemas.microsoft.com/office/powerpoint/2010/main" val="1513871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43429" y="0"/>
            <a:ext cx="9245600" cy="7017306"/>
          </a:xfrm>
          <a:prstGeom prst="rect">
            <a:avLst/>
          </a:prstGeom>
          <a:noFill/>
        </p:spPr>
        <p:txBody>
          <a:bodyPr wrap="square" rtlCol="0">
            <a:spAutoFit/>
          </a:bodyPr>
          <a:lstStyle/>
          <a:p>
            <a:r>
              <a:rPr lang="fr-BE" sz="5400" dirty="0"/>
              <a:t>Prophète de l’espérance,</a:t>
            </a:r>
            <a:br>
              <a:rPr lang="fr-BE" sz="5400" dirty="0"/>
            </a:br>
            <a:r>
              <a:rPr lang="fr-BE" sz="5400" dirty="0"/>
              <a:t>lève-toi parmi tes frères !</a:t>
            </a:r>
            <a:br>
              <a:rPr lang="fr-BE" sz="5400" dirty="0"/>
            </a:br>
            <a:r>
              <a:rPr lang="fr-BE" sz="5400" dirty="0"/>
              <a:t>Pèlerin de la confiance,</a:t>
            </a:r>
            <a:br>
              <a:rPr lang="fr-BE" sz="5400" dirty="0"/>
            </a:br>
            <a:r>
              <a:rPr lang="fr-BE" sz="5400" dirty="0"/>
              <a:t>prends la route des apôtres.</a:t>
            </a:r>
            <a:br>
              <a:rPr lang="fr-BE" sz="5400" dirty="0"/>
            </a:br>
            <a:r>
              <a:rPr lang="fr-BE" sz="5400" dirty="0"/>
              <a:t>Prophète de l’espérance,</a:t>
            </a:r>
            <a:br>
              <a:rPr lang="fr-BE" sz="5400" dirty="0"/>
            </a:br>
            <a:r>
              <a:rPr lang="fr-BE" sz="5400" dirty="0"/>
              <a:t>lève-toi parmi tes frères !</a:t>
            </a:r>
            <a:br>
              <a:rPr lang="fr-BE" sz="5400" dirty="0"/>
            </a:br>
            <a:r>
              <a:rPr lang="fr-BE" sz="5400" dirty="0"/>
              <a:t>Sois témoin de l’évangile</a:t>
            </a:r>
            <a:br>
              <a:rPr lang="fr-BE" sz="5400" dirty="0"/>
            </a:br>
            <a:r>
              <a:rPr lang="fr-BE" sz="5400" dirty="0"/>
              <a:t>sur les routes de la terre.</a:t>
            </a:r>
          </a:p>
          <a:p>
            <a:endParaRPr lang="fr-BE" dirty="0"/>
          </a:p>
        </p:txBody>
      </p:sp>
    </p:spTree>
    <p:extLst>
      <p:ext uri="{BB962C8B-B14F-4D97-AF65-F5344CB8AC3E}">
        <p14:creationId xmlns:p14="http://schemas.microsoft.com/office/powerpoint/2010/main" val="392524332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0705" t="24318" r="13140" b="22315"/>
          <a:stretch/>
        </p:blipFill>
        <p:spPr bwMode="auto">
          <a:xfrm>
            <a:off x="1182058" y="0"/>
            <a:ext cx="7025827" cy="705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9120216"/>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142</TotalTime>
  <Words>524</Words>
  <Application>Microsoft Office PowerPoint</Application>
  <PresentationFormat>Grand écran</PresentationFormat>
  <Paragraphs>85</Paragraphs>
  <Slides>32</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32</vt:i4>
      </vt:variant>
    </vt:vector>
  </HeadingPairs>
  <TitlesOfParts>
    <vt:vector size="42" baseType="lpstr">
      <vt:lpstr>Arial</vt:lpstr>
      <vt:lpstr>Calibri</vt:lpstr>
      <vt:lpstr>Comic Sans MS</vt:lpstr>
      <vt:lpstr>Lucida Calligraphy</vt:lpstr>
      <vt:lpstr>Rage Italic</vt:lpstr>
      <vt:lpstr>Segoe Script</vt:lpstr>
      <vt:lpstr>Times New Roman</vt:lpstr>
      <vt:lpstr>Trebuchet MS</vt:lpstr>
      <vt:lpstr>Wingdings 3</vt:lpstr>
      <vt:lpstr>Facette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dc:creator>
  <cp:lastModifiedBy>Olivier</cp:lastModifiedBy>
  <cp:revision>12</cp:revision>
  <dcterms:created xsi:type="dcterms:W3CDTF">2025-01-04T16:43:35Z</dcterms:created>
  <dcterms:modified xsi:type="dcterms:W3CDTF">2025-01-07T08:26:06Z</dcterms:modified>
</cp:coreProperties>
</file>